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3"/>
    <p:restoredTop sz="96070"/>
  </p:normalViewPr>
  <p:slideViewPr>
    <p:cSldViewPr snapToGrid="0" snapToObjects="1">
      <p:cViewPr varScale="1">
        <p:scale>
          <a:sx n="56" d="100"/>
          <a:sy n="56" d="100"/>
        </p:scale>
        <p:origin x="200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99D9E-4DA1-4D3F-BB02-4C1E0C26EFB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832863-8868-498E-8AA5-091102763A78}">
      <dgm:prSet/>
      <dgm:spPr/>
      <dgm:t>
        <a:bodyPr/>
        <a:lstStyle/>
        <a:p>
          <a:r>
            <a:rPr lang="en-US"/>
            <a:t>https://www.kaggle.com/code/muhammetgamal5/tmdb-5000-movies/notebook</a:t>
          </a:r>
        </a:p>
      </dgm:t>
    </dgm:pt>
    <dgm:pt modelId="{51E0A76C-33BC-4A50-AE00-984BA12A5361}" type="parTrans" cxnId="{54185F35-F7A2-4E7C-A1F8-99DDC4AC1847}">
      <dgm:prSet/>
      <dgm:spPr/>
      <dgm:t>
        <a:bodyPr/>
        <a:lstStyle/>
        <a:p>
          <a:endParaRPr lang="en-US"/>
        </a:p>
      </dgm:t>
    </dgm:pt>
    <dgm:pt modelId="{4799F09F-491D-42E9-881F-9BF32D77E8C0}" type="sibTrans" cxnId="{54185F35-F7A2-4E7C-A1F8-99DDC4AC1847}">
      <dgm:prSet/>
      <dgm:spPr/>
      <dgm:t>
        <a:bodyPr/>
        <a:lstStyle/>
        <a:p>
          <a:endParaRPr lang="en-US"/>
        </a:p>
      </dgm:t>
    </dgm:pt>
    <dgm:pt modelId="{D1B4CDE7-A666-4070-AD12-64A50AAB7E71}">
      <dgm:prSet/>
      <dgm:spPr/>
      <dgm:t>
        <a:bodyPr/>
        <a:lstStyle/>
        <a:p>
          <a:r>
            <a:rPr lang="en-US"/>
            <a:t>Data pulled from the Movie Data Base</a:t>
          </a:r>
        </a:p>
      </dgm:t>
    </dgm:pt>
    <dgm:pt modelId="{E187EB48-FC68-4617-9C59-37F6878B0532}" type="parTrans" cxnId="{CA42B68B-B964-4A20-A9E0-BA2FC3A3BF57}">
      <dgm:prSet/>
      <dgm:spPr/>
      <dgm:t>
        <a:bodyPr/>
        <a:lstStyle/>
        <a:p>
          <a:endParaRPr lang="en-US"/>
        </a:p>
      </dgm:t>
    </dgm:pt>
    <dgm:pt modelId="{2DADACC6-8025-4A2A-BC5C-6575522C073F}" type="sibTrans" cxnId="{CA42B68B-B964-4A20-A9E0-BA2FC3A3BF57}">
      <dgm:prSet/>
      <dgm:spPr/>
      <dgm:t>
        <a:bodyPr/>
        <a:lstStyle/>
        <a:p>
          <a:endParaRPr lang="en-US"/>
        </a:p>
      </dgm:t>
    </dgm:pt>
    <dgm:pt modelId="{5F95B44D-A650-2945-9508-099A07A30FEB}" type="pres">
      <dgm:prSet presAssocID="{FD999D9E-4DA1-4D3F-BB02-4C1E0C26EFB1}" presName="linear" presStyleCnt="0">
        <dgm:presLayoutVars>
          <dgm:animLvl val="lvl"/>
          <dgm:resizeHandles val="exact"/>
        </dgm:presLayoutVars>
      </dgm:prSet>
      <dgm:spPr/>
    </dgm:pt>
    <dgm:pt modelId="{1C90A391-B4DB-EA4F-800B-A0CFA7B283BE}" type="pres">
      <dgm:prSet presAssocID="{E4832863-8868-498E-8AA5-091102763A7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B66C99-43C3-B541-98A7-D75BCC1FA2D5}" type="pres">
      <dgm:prSet presAssocID="{4799F09F-491D-42E9-881F-9BF32D77E8C0}" presName="spacer" presStyleCnt="0"/>
      <dgm:spPr/>
    </dgm:pt>
    <dgm:pt modelId="{3CD97C8D-AA0F-E844-BC4A-A9CC5416791C}" type="pres">
      <dgm:prSet presAssocID="{D1B4CDE7-A666-4070-AD12-64A50AAB7E7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4185F35-F7A2-4E7C-A1F8-99DDC4AC1847}" srcId="{FD999D9E-4DA1-4D3F-BB02-4C1E0C26EFB1}" destId="{E4832863-8868-498E-8AA5-091102763A78}" srcOrd="0" destOrd="0" parTransId="{51E0A76C-33BC-4A50-AE00-984BA12A5361}" sibTransId="{4799F09F-491D-42E9-881F-9BF32D77E8C0}"/>
    <dgm:cxn modelId="{E0499A39-5899-6645-8681-0CBF56E85D7D}" type="presOf" srcId="{E4832863-8868-498E-8AA5-091102763A78}" destId="{1C90A391-B4DB-EA4F-800B-A0CFA7B283BE}" srcOrd="0" destOrd="0" presId="urn:microsoft.com/office/officeart/2005/8/layout/vList2"/>
    <dgm:cxn modelId="{CA42B68B-B964-4A20-A9E0-BA2FC3A3BF57}" srcId="{FD999D9E-4DA1-4D3F-BB02-4C1E0C26EFB1}" destId="{D1B4CDE7-A666-4070-AD12-64A50AAB7E71}" srcOrd="1" destOrd="0" parTransId="{E187EB48-FC68-4617-9C59-37F6878B0532}" sibTransId="{2DADACC6-8025-4A2A-BC5C-6575522C073F}"/>
    <dgm:cxn modelId="{CEE52DD6-E74E-E740-BA26-4961C3E3EC01}" type="presOf" srcId="{D1B4CDE7-A666-4070-AD12-64A50AAB7E71}" destId="{3CD97C8D-AA0F-E844-BC4A-A9CC5416791C}" srcOrd="0" destOrd="0" presId="urn:microsoft.com/office/officeart/2005/8/layout/vList2"/>
    <dgm:cxn modelId="{57B071F4-9527-A64B-982A-F200505D34EA}" type="presOf" srcId="{FD999D9E-4DA1-4D3F-BB02-4C1E0C26EFB1}" destId="{5F95B44D-A650-2945-9508-099A07A30FEB}" srcOrd="0" destOrd="0" presId="urn:microsoft.com/office/officeart/2005/8/layout/vList2"/>
    <dgm:cxn modelId="{6D107E7A-9E37-844B-AF94-8C55C4B8FC05}" type="presParOf" srcId="{5F95B44D-A650-2945-9508-099A07A30FEB}" destId="{1C90A391-B4DB-EA4F-800B-A0CFA7B283BE}" srcOrd="0" destOrd="0" presId="urn:microsoft.com/office/officeart/2005/8/layout/vList2"/>
    <dgm:cxn modelId="{E780FC44-951A-2047-A8A7-6D010CE18877}" type="presParOf" srcId="{5F95B44D-A650-2945-9508-099A07A30FEB}" destId="{E4B66C99-43C3-B541-98A7-D75BCC1FA2D5}" srcOrd="1" destOrd="0" presId="urn:microsoft.com/office/officeart/2005/8/layout/vList2"/>
    <dgm:cxn modelId="{0332410D-564F-BD4F-9EFA-363BF5036699}" type="presParOf" srcId="{5F95B44D-A650-2945-9508-099A07A30FEB}" destId="{3CD97C8D-AA0F-E844-BC4A-A9CC5416791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FA509F-B207-42C9-89B4-93B856DA934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54F97D-26C4-4363-B361-75BC4AC2E722}">
      <dgm:prSet/>
      <dgm:spPr/>
      <dgm:t>
        <a:bodyPr/>
        <a:lstStyle/>
        <a:p>
          <a:r>
            <a:rPr lang="en-US" baseline="0"/>
            <a:t>Uses just popularity to measure film success</a:t>
          </a:r>
          <a:endParaRPr lang="en-US"/>
        </a:p>
      </dgm:t>
    </dgm:pt>
    <dgm:pt modelId="{1CFFF032-4B2D-45DE-9FAC-11DEB100BFB1}" type="parTrans" cxnId="{1519E6BA-BDC4-49E2-ADA6-3D6C023C4EA0}">
      <dgm:prSet/>
      <dgm:spPr/>
      <dgm:t>
        <a:bodyPr/>
        <a:lstStyle/>
        <a:p>
          <a:endParaRPr lang="en-US"/>
        </a:p>
      </dgm:t>
    </dgm:pt>
    <dgm:pt modelId="{3DBD743F-B602-4D01-A4C6-D3DC5B9501A3}" type="sibTrans" cxnId="{1519E6BA-BDC4-49E2-ADA6-3D6C023C4EA0}">
      <dgm:prSet/>
      <dgm:spPr/>
      <dgm:t>
        <a:bodyPr/>
        <a:lstStyle/>
        <a:p>
          <a:endParaRPr lang="en-US"/>
        </a:p>
      </dgm:t>
    </dgm:pt>
    <dgm:pt modelId="{C94FCB00-CF20-44B0-A072-73071D27B9DD}">
      <dgm:prSet/>
      <dgm:spPr/>
      <dgm:t>
        <a:bodyPr/>
        <a:lstStyle/>
        <a:p>
          <a:r>
            <a:rPr lang="en-US" baseline="0"/>
            <a:t>Just one rating used (iMDB)</a:t>
          </a:r>
          <a:endParaRPr lang="en-US"/>
        </a:p>
      </dgm:t>
    </dgm:pt>
    <dgm:pt modelId="{2FE5469B-FBD1-4991-B6AC-98CE2C207564}" type="parTrans" cxnId="{8FAF9DC5-D58A-419A-80E9-454C45A3E9B1}">
      <dgm:prSet/>
      <dgm:spPr/>
      <dgm:t>
        <a:bodyPr/>
        <a:lstStyle/>
        <a:p>
          <a:endParaRPr lang="en-US"/>
        </a:p>
      </dgm:t>
    </dgm:pt>
    <dgm:pt modelId="{58A790C6-EC8D-40F2-B2FD-853A0E6A4B60}" type="sibTrans" cxnId="{8FAF9DC5-D58A-419A-80E9-454C45A3E9B1}">
      <dgm:prSet/>
      <dgm:spPr/>
      <dgm:t>
        <a:bodyPr/>
        <a:lstStyle/>
        <a:p>
          <a:endParaRPr lang="en-US"/>
        </a:p>
      </dgm:t>
    </dgm:pt>
    <dgm:pt modelId="{87992C09-3CC2-4633-B0DD-F1F52208B944}">
      <dgm:prSet/>
      <dgm:spPr/>
      <dgm:t>
        <a:bodyPr/>
        <a:lstStyle/>
        <a:p>
          <a:r>
            <a:rPr lang="en-US" baseline="0"/>
            <a:t>Third hand source for monetary figures</a:t>
          </a:r>
          <a:endParaRPr lang="en-US"/>
        </a:p>
      </dgm:t>
    </dgm:pt>
    <dgm:pt modelId="{AD1E052C-C869-431D-A9C8-8F2A49FE5C62}" type="parTrans" cxnId="{ABB30DE8-C57D-4F5B-A660-678738FF773A}">
      <dgm:prSet/>
      <dgm:spPr/>
      <dgm:t>
        <a:bodyPr/>
        <a:lstStyle/>
        <a:p>
          <a:endParaRPr lang="en-US"/>
        </a:p>
      </dgm:t>
    </dgm:pt>
    <dgm:pt modelId="{9D1295ED-0E39-4955-9771-B4F49DD7D1DE}" type="sibTrans" cxnId="{ABB30DE8-C57D-4F5B-A660-678738FF773A}">
      <dgm:prSet/>
      <dgm:spPr/>
      <dgm:t>
        <a:bodyPr/>
        <a:lstStyle/>
        <a:p>
          <a:endParaRPr lang="en-US"/>
        </a:p>
      </dgm:t>
    </dgm:pt>
    <dgm:pt modelId="{9644E438-A1FD-9144-A2E9-8321E273C33B}" type="pres">
      <dgm:prSet presAssocID="{F3FA509F-B207-42C9-89B4-93B856DA9343}" presName="linear" presStyleCnt="0">
        <dgm:presLayoutVars>
          <dgm:animLvl val="lvl"/>
          <dgm:resizeHandles val="exact"/>
        </dgm:presLayoutVars>
      </dgm:prSet>
      <dgm:spPr/>
    </dgm:pt>
    <dgm:pt modelId="{CCEC5EA4-64E8-594D-83A8-0DC5F692A44E}" type="pres">
      <dgm:prSet presAssocID="{2F54F97D-26C4-4363-B361-75BC4AC2E72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A55E078-EA58-8043-B2DB-8258920F4725}" type="pres">
      <dgm:prSet presAssocID="{3DBD743F-B602-4D01-A4C6-D3DC5B9501A3}" presName="spacer" presStyleCnt="0"/>
      <dgm:spPr/>
    </dgm:pt>
    <dgm:pt modelId="{387C184B-41AE-064A-8FF0-001138F0900C}" type="pres">
      <dgm:prSet presAssocID="{C94FCB00-CF20-44B0-A072-73071D27B9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9F1B2C-B1CC-D04F-8130-4C082061662D}" type="pres">
      <dgm:prSet presAssocID="{58A790C6-EC8D-40F2-B2FD-853A0E6A4B60}" presName="spacer" presStyleCnt="0"/>
      <dgm:spPr/>
    </dgm:pt>
    <dgm:pt modelId="{6651EBF5-D53D-964A-8596-855C32E2318D}" type="pres">
      <dgm:prSet presAssocID="{87992C09-3CC2-4633-B0DD-F1F52208B94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E84101F-2367-E44D-B849-79E0C97D7EC3}" type="presOf" srcId="{87992C09-3CC2-4633-B0DD-F1F52208B944}" destId="{6651EBF5-D53D-964A-8596-855C32E2318D}" srcOrd="0" destOrd="0" presId="urn:microsoft.com/office/officeart/2005/8/layout/vList2"/>
    <dgm:cxn modelId="{D1508942-371C-E442-8464-28198DB1CC88}" type="presOf" srcId="{2F54F97D-26C4-4363-B361-75BC4AC2E722}" destId="{CCEC5EA4-64E8-594D-83A8-0DC5F692A44E}" srcOrd="0" destOrd="0" presId="urn:microsoft.com/office/officeart/2005/8/layout/vList2"/>
    <dgm:cxn modelId="{5B232798-1B9B-BD44-AD3F-28308C9359E8}" type="presOf" srcId="{C94FCB00-CF20-44B0-A072-73071D27B9DD}" destId="{387C184B-41AE-064A-8FF0-001138F0900C}" srcOrd="0" destOrd="0" presId="urn:microsoft.com/office/officeart/2005/8/layout/vList2"/>
    <dgm:cxn modelId="{1519E6BA-BDC4-49E2-ADA6-3D6C023C4EA0}" srcId="{F3FA509F-B207-42C9-89B4-93B856DA9343}" destId="{2F54F97D-26C4-4363-B361-75BC4AC2E722}" srcOrd="0" destOrd="0" parTransId="{1CFFF032-4B2D-45DE-9FAC-11DEB100BFB1}" sibTransId="{3DBD743F-B602-4D01-A4C6-D3DC5B9501A3}"/>
    <dgm:cxn modelId="{8FAF9DC5-D58A-419A-80E9-454C45A3E9B1}" srcId="{F3FA509F-B207-42C9-89B4-93B856DA9343}" destId="{C94FCB00-CF20-44B0-A072-73071D27B9DD}" srcOrd="1" destOrd="0" parTransId="{2FE5469B-FBD1-4991-B6AC-98CE2C207564}" sibTransId="{58A790C6-EC8D-40F2-B2FD-853A0E6A4B60}"/>
    <dgm:cxn modelId="{F18E51D0-7A9C-5747-9523-2317B0400FDA}" type="presOf" srcId="{F3FA509F-B207-42C9-89B4-93B856DA9343}" destId="{9644E438-A1FD-9144-A2E9-8321E273C33B}" srcOrd="0" destOrd="0" presId="urn:microsoft.com/office/officeart/2005/8/layout/vList2"/>
    <dgm:cxn modelId="{ABB30DE8-C57D-4F5B-A660-678738FF773A}" srcId="{F3FA509F-B207-42C9-89B4-93B856DA9343}" destId="{87992C09-3CC2-4633-B0DD-F1F52208B944}" srcOrd="2" destOrd="0" parTransId="{AD1E052C-C869-431D-A9C8-8F2A49FE5C62}" sibTransId="{9D1295ED-0E39-4955-9771-B4F49DD7D1DE}"/>
    <dgm:cxn modelId="{B107237C-2430-B043-B112-36F7A240C606}" type="presParOf" srcId="{9644E438-A1FD-9144-A2E9-8321E273C33B}" destId="{CCEC5EA4-64E8-594D-83A8-0DC5F692A44E}" srcOrd="0" destOrd="0" presId="urn:microsoft.com/office/officeart/2005/8/layout/vList2"/>
    <dgm:cxn modelId="{A29B70BD-6620-1F42-8989-682DCADB1FAB}" type="presParOf" srcId="{9644E438-A1FD-9144-A2E9-8321E273C33B}" destId="{4A55E078-EA58-8043-B2DB-8258920F4725}" srcOrd="1" destOrd="0" presId="urn:microsoft.com/office/officeart/2005/8/layout/vList2"/>
    <dgm:cxn modelId="{4199C5A0-57DA-8441-9125-420E17C5754B}" type="presParOf" srcId="{9644E438-A1FD-9144-A2E9-8321E273C33B}" destId="{387C184B-41AE-064A-8FF0-001138F0900C}" srcOrd="2" destOrd="0" presId="urn:microsoft.com/office/officeart/2005/8/layout/vList2"/>
    <dgm:cxn modelId="{43A05215-A20B-8A4C-B840-379CC2C12B3A}" type="presParOf" srcId="{9644E438-A1FD-9144-A2E9-8321E273C33B}" destId="{599F1B2C-B1CC-D04F-8130-4C082061662D}" srcOrd="3" destOrd="0" presId="urn:microsoft.com/office/officeart/2005/8/layout/vList2"/>
    <dgm:cxn modelId="{85B82DBD-4E60-2A4B-B02E-C50B74D8CE0A}" type="presParOf" srcId="{9644E438-A1FD-9144-A2E9-8321E273C33B}" destId="{6651EBF5-D53D-964A-8596-855C32E2318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C8606F-6B91-4C27-94DA-549D6969D6C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14BC83E-7F5A-4BE7-802B-69C43EEA57B2}">
      <dgm:prSet/>
      <dgm:spPr/>
      <dgm:t>
        <a:bodyPr/>
        <a:lstStyle/>
        <a:p>
          <a:r>
            <a:rPr lang="en-US"/>
            <a:t>Strong positive correlations</a:t>
          </a:r>
        </a:p>
      </dgm:t>
    </dgm:pt>
    <dgm:pt modelId="{10968D37-9FB2-465C-9CF9-7E8F68A75E94}" type="parTrans" cxnId="{F3721454-57AC-47C3-8D0B-9D9C702408B9}">
      <dgm:prSet/>
      <dgm:spPr/>
      <dgm:t>
        <a:bodyPr/>
        <a:lstStyle/>
        <a:p>
          <a:endParaRPr lang="en-US"/>
        </a:p>
      </dgm:t>
    </dgm:pt>
    <dgm:pt modelId="{79B7D327-22FF-4959-B6F9-B97C8C933509}" type="sibTrans" cxnId="{F3721454-57AC-47C3-8D0B-9D9C702408B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7E26E77-9ADB-4106-8B9B-F232FC2FA7BD}">
      <dgm:prSet/>
      <dgm:spPr/>
      <dgm:t>
        <a:bodyPr/>
        <a:lstStyle/>
        <a:p>
          <a:r>
            <a:rPr lang="en-US"/>
            <a:t>Popularity and Budget least related</a:t>
          </a:r>
        </a:p>
      </dgm:t>
    </dgm:pt>
    <dgm:pt modelId="{CFE67D57-D31B-495A-B10F-9A40BC4901E1}" type="parTrans" cxnId="{D937A5D2-1F84-4963-A56A-B402C42AC5FD}">
      <dgm:prSet/>
      <dgm:spPr/>
      <dgm:t>
        <a:bodyPr/>
        <a:lstStyle/>
        <a:p>
          <a:endParaRPr lang="en-US"/>
        </a:p>
      </dgm:t>
    </dgm:pt>
    <dgm:pt modelId="{01C0C499-0D3B-47EB-BD70-A86EA87E5BB3}" type="sibTrans" cxnId="{D937A5D2-1F84-4963-A56A-B402C42AC5F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11791A0-EFAB-4B70-B4BA-F761FEC27F4B}">
      <dgm:prSet/>
      <dgm:spPr/>
      <dgm:t>
        <a:bodyPr/>
        <a:lstStyle/>
        <a:p>
          <a:r>
            <a:rPr lang="en-US"/>
            <a:t>Most movies on low end of linear regression</a:t>
          </a:r>
        </a:p>
      </dgm:t>
    </dgm:pt>
    <dgm:pt modelId="{8ACE9C51-7B47-45BE-B8C4-39325F615A09}" type="parTrans" cxnId="{1AE49E4A-8A56-4DEB-8F9B-EE96E4B978DF}">
      <dgm:prSet/>
      <dgm:spPr/>
      <dgm:t>
        <a:bodyPr/>
        <a:lstStyle/>
        <a:p>
          <a:endParaRPr lang="en-US"/>
        </a:p>
      </dgm:t>
    </dgm:pt>
    <dgm:pt modelId="{F9D8DB53-807B-4E75-88CC-23F2070FBFB3}" type="sibTrans" cxnId="{1AE49E4A-8A56-4DEB-8F9B-EE96E4B978D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A9BEFBDB-DEF4-4C28-9F11-334815F8DF19}">
      <dgm:prSet/>
      <dgm:spPr/>
      <dgm:t>
        <a:bodyPr/>
        <a:lstStyle/>
        <a:p>
          <a:r>
            <a:rPr lang="en-US"/>
            <a:t>Residuals demonstrate extreme outlier tendencies</a:t>
          </a:r>
        </a:p>
      </dgm:t>
    </dgm:pt>
    <dgm:pt modelId="{7C0578C4-1E47-4263-AB41-90B93128EFC6}" type="parTrans" cxnId="{7065C2A9-8210-462C-9E85-4657DCFB9FB8}">
      <dgm:prSet/>
      <dgm:spPr/>
      <dgm:t>
        <a:bodyPr/>
        <a:lstStyle/>
        <a:p>
          <a:endParaRPr lang="en-US"/>
        </a:p>
      </dgm:t>
    </dgm:pt>
    <dgm:pt modelId="{23AAA56B-6A93-4F5D-9FFB-344794247C58}" type="sibTrans" cxnId="{7065C2A9-8210-462C-9E85-4657DCFB9FB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C6D1FBF1-B04D-A34E-895F-D6F3432DA35D}" type="pres">
      <dgm:prSet presAssocID="{1BC8606F-6B91-4C27-94DA-549D6969D6CA}" presName="Name0" presStyleCnt="0">
        <dgm:presLayoutVars>
          <dgm:animLvl val="lvl"/>
          <dgm:resizeHandles val="exact"/>
        </dgm:presLayoutVars>
      </dgm:prSet>
      <dgm:spPr/>
    </dgm:pt>
    <dgm:pt modelId="{EA93B8F6-308D-B94C-9FF4-238F039A2C0F}" type="pres">
      <dgm:prSet presAssocID="{514BC83E-7F5A-4BE7-802B-69C43EEA57B2}" presName="compositeNode" presStyleCnt="0">
        <dgm:presLayoutVars>
          <dgm:bulletEnabled val="1"/>
        </dgm:presLayoutVars>
      </dgm:prSet>
      <dgm:spPr/>
    </dgm:pt>
    <dgm:pt modelId="{349AE2E4-55A0-E544-B07C-E96A1A0E94AC}" type="pres">
      <dgm:prSet presAssocID="{514BC83E-7F5A-4BE7-802B-69C43EEA57B2}" presName="bgRect" presStyleLbl="alignNode1" presStyleIdx="0" presStyleCnt="4"/>
      <dgm:spPr/>
    </dgm:pt>
    <dgm:pt modelId="{DACB6429-517E-6347-9637-BC743EE60D16}" type="pres">
      <dgm:prSet presAssocID="{79B7D327-22FF-4959-B6F9-B97C8C933509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A714EB6-09CA-AB40-A559-AC578BF65F37}" type="pres">
      <dgm:prSet presAssocID="{514BC83E-7F5A-4BE7-802B-69C43EEA57B2}" presName="nodeRect" presStyleLbl="alignNode1" presStyleIdx="0" presStyleCnt="4">
        <dgm:presLayoutVars>
          <dgm:bulletEnabled val="1"/>
        </dgm:presLayoutVars>
      </dgm:prSet>
      <dgm:spPr/>
    </dgm:pt>
    <dgm:pt modelId="{72B9ADB2-01A4-9F4E-AD97-CFB9F810949B}" type="pres">
      <dgm:prSet presAssocID="{79B7D327-22FF-4959-B6F9-B97C8C933509}" presName="sibTrans" presStyleCnt="0"/>
      <dgm:spPr/>
    </dgm:pt>
    <dgm:pt modelId="{BD984935-A263-3441-81C1-43C5101004B7}" type="pres">
      <dgm:prSet presAssocID="{57E26E77-9ADB-4106-8B9B-F232FC2FA7BD}" presName="compositeNode" presStyleCnt="0">
        <dgm:presLayoutVars>
          <dgm:bulletEnabled val="1"/>
        </dgm:presLayoutVars>
      </dgm:prSet>
      <dgm:spPr/>
    </dgm:pt>
    <dgm:pt modelId="{0ACF161A-0EF9-4A4D-B43B-09C9BDA8DED3}" type="pres">
      <dgm:prSet presAssocID="{57E26E77-9ADB-4106-8B9B-F232FC2FA7BD}" presName="bgRect" presStyleLbl="alignNode1" presStyleIdx="1" presStyleCnt="4"/>
      <dgm:spPr/>
    </dgm:pt>
    <dgm:pt modelId="{366E7786-3BCD-F347-BAE5-5996D15A4734}" type="pres">
      <dgm:prSet presAssocID="{01C0C499-0D3B-47EB-BD70-A86EA87E5BB3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62F27C6-0FD1-E842-A575-BEAFE1856DDB}" type="pres">
      <dgm:prSet presAssocID="{57E26E77-9ADB-4106-8B9B-F232FC2FA7BD}" presName="nodeRect" presStyleLbl="alignNode1" presStyleIdx="1" presStyleCnt="4">
        <dgm:presLayoutVars>
          <dgm:bulletEnabled val="1"/>
        </dgm:presLayoutVars>
      </dgm:prSet>
      <dgm:spPr/>
    </dgm:pt>
    <dgm:pt modelId="{0D1AEED5-DAF0-794D-B1E3-7E354DED67B7}" type="pres">
      <dgm:prSet presAssocID="{01C0C499-0D3B-47EB-BD70-A86EA87E5BB3}" presName="sibTrans" presStyleCnt="0"/>
      <dgm:spPr/>
    </dgm:pt>
    <dgm:pt modelId="{9D68170C-A430-854B-B449-AC5BB0380A7C}" type="pres">
      <dgm:prSet presAssocID="{111791A0-EFAB-4B70-B4BA-F761FEC27F4B}" presName="compositeNode" presStyleCnt="0">
        <dgm:presLayoutVars>
          <dgm:bulletEnabled val="1"/>
        </dgm:presLayoutVars>
      </dgm:prSet>
      <dgm:spPr/>
    </dgm:pt>
    <dgm:pt modelId="{0A5B0439-DF37-B040-A6B4-1506B98AD083}" type="pres">
      <dgm:prSet presAssocID="{111791A0-EFAB-4B70-B4BA-F761FEC27F4B}" presName="bgRect" presStyleLbl="alignNode1" presStyleIdx="2" presStyleCnt="4"/>
      <dgm:spPr/>
    </dgm:pt>
    <dgm:pt modelId="{D0C48A10-67EC-B345-B228-8BC837DA3DF4}" type="pres">
      <dgm:prSet presAssocID="{F9D8DB53-807B-4E75-88CC-23F2070FBFB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1602C0CC-FF60-8A41-94E4-BC44071CFF81}" type="pres">
      <dgm:prSet presAssocID="{111791A0-EFAB-4B70-B4BA-F761FEC27F4B}" presName="nodeRect" presStyleLbl="alignNode1" presStyleIdx="2" presStyleCnt="4">
        <dgm:presLayoutVars>
          <dgm:bulletEnabled val="1"/>
        </dgm:presLayoutVars>
      </dgm:prSet>
      <dgm:spPr/>
    </dgm:pt>
    <dgm:pt modelId="{8D2F02A5-4C74-C043-9A3C-E89436004FD5}" type="pres">
      <dgm:prSet presAssocID="{F9D8DB53-807B-4E75-88CC-23F2070FBFB3}" presName="sibTrans" presStyleCnt="0"/>
      <dgm:spPr/>
    </dgm:pt>
    <dgm:pt modelId="{57575E29-0204-AB48-A021-592571DE14ED}" type="pres">
      <dgm:prSet presAssocID="{A9BEFBDB-DEF4-4C28-9F11-334815F8DF19}" presName="compositeNode" presStyleCnt="0">
        <dgm:presLayoutVars>
          <dgm:bulletEnabled val="1"/>
        </dgm:presLayoutVars>
      </dgm:prSet>
      <dgm:spPr/>
    </dgm:pt>
    <dgm:pt modelId="{777EEAA6-161D-4E42-AB0E-DB0C4FE4D9A4}" type="pres">
      <dgm:prSet presAssocID="{A9BEFBDB-DEF4-4C28-9F11-334815F8DF19}" presName="bgRect" presStyleLbl="alignNode1" presStyleIdx="3" presStyleCnt="4"/>
      <dgm:spPr/>
    </dgm:pt>
    <dgm:pt modelId="{D3A952E3-D075-8A46-B4C9-3537A78A4D81}" type="pres">
      <dgm:prSet presAssocID="{23AAA56B-6A93-4F5D-9FFB-344794247C58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2D063BD5-37FE-A743-A501-B34338D8DAC3}" type="pres">
      <dgm:prSet presAssocID="{A9BEFBDB-DEF4-4C28-9F11-334815F8DF1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E289808-A819-E445-AB72-160C4F7A8D2F}" type="presOf" srcId="{111791A0-EFAB-4B70-B4BA-F761FEC27F4B}" destId="{1602C0CC-FF60-8A41-94E4-BC44071CFF81}" srcOrd="1" destOrd="0" presId="urn:microsoft.com/office/officeart/2016/7/layout/LinearBlockProcessNumbered"/>
    <dgm:cxn modelId="{DF8A260C-5C3E-AD45-A213-EEBB01C20AB4}" type="presOf" srcId="{1BC8606F-6B91-4C27-94DA-549D6969D6CA}" destId="{C6D1FBF1-B04D-A34E-895F-D6F3432DA35D}" srcOrd="0" destOrd="0" presId="urn:microsoft.com/office/officeart/2016/7/layout/LinearBlockProcessNumbered"/>
    <dgm:cxn modelId="{ABDC822D-7324-5B4F-ACDF-D1BA8F8521F1}" type="presOf" srcId="{57E26E77-9ADB-4106-8B9B-F232FC2FA7BD}" destId="{362F27C6-0FD1-E842-A575-BEAFE1856DDB}" srcOrd="1" destOrd="0" presId="urn:microsoft.com/office/officeart/2016/7/layout/LinearBlockProcessNumbered"/>
    <dgm:cxn modelId="{81B92734-2278-2E49-B8CD-E8515AD8816D}" type="presOf" srcId="{111791A0-EFAB-4B70-B4BA-F761FEC27F4B}" destId="{0A5B0439-DF37-B040-A6B4-1506B98AD083}" srcOrd="0" destOrd="0" presId="urn:microsoft.com/office/officeart/2016/7/layout/LinearBlockProcessNumbered"/>
    <dgm:cxn modelId="{1AE49E4A-8A56-4DEB-8F9B-EE96E4B978DF}" srcId="{1BC8606F-6B91-4C27-94DA-549D6969D6CA}" destId="{111791A0-EFAB-4B70-B4BA-F761FEC27F4B}" srcOrd="2" destOrd="0" parTransId="{8ACE9C51-7B47-45BE-B8C4-39325F615A09}" sibTransId="{F9D8DB53-807B-4E75-88CC-23F2070FBFB3}"/>
    <dgm:cxn modelId="{F3721454-57AC-47C3-8D0B-9D9C702408B9}" srcId="{1BC8606F-6B91-4C27-94DA-549D6969D6CA}" destId="{514BC83E-7F5A-4BE7-802B-69C43EEA57B2}" srcOrd="0" destOrd="0" parTransId="{10968D37-9FB2-465C-9CF9-7E8F68A75E94}" sibTransId="{79B7D327-22FF-4959-B6F9-B97C8C933509}"/>
    <dgm:cxn modelId="{117EEE56-449E-384D-94FB-39B7D0394E94}" type="presOf" srcId="{57E26E77-9ADB-4106-8B9B-F232FC2FA7BD}" destId="{0ACF161A-0EF9-4A4D-B43B-09C9BDA8DED3}" srcOrd="0" destOrd="0" presId="urn:microsoft.com/office/officeart/2016/7/layout/LinearBlockProcessNumbered"/>
    <dgm:cxn modelId="{755A2868-50C2-BF40-B2ED-F5FB28E4F134}" type="presOf" srcId="{01C0C499-0D3B-47EB-BD70-A86EA87E5BB3}" destId="{366E7786-3BCD-F347-BAE5-5996D15A4734}" srcOrd="0" destOrd="0" presId="urn:microsoft.com/office/officeart/2016/7/layout/LinearBlockProcessNumbered"/>
    <dgm:cxn modelId="{9CE4606A-1A36-F443-AF64-02784B595317}" type="presOf" srcId="{514BC83E-7F5A-4BE7-802B-69C43EEA57B2}" destId="{CA714EB6-09CA-AB40-A559-AC578BF65F37}" srcOrd="1" destOrd="0" presId="urn:microsoft.com/office/officeart/2016/7/layout/LinearBlockProcessNumbered"/>
    <dgm:cxn modelId="{AB00CF7A-9AB9-4243-B73B-4588D8914CCD}" type="presOf" srcId="{79B7D327-22FF-4959-B6F9-B97C8C933509}" destId="{DACB6429-517E-6347-9637-BC743EE60D16}" srcOrd="0" destOrd="0" presId="urn:microsoft.com/office/officeart/2016/7/layout/LinearBlockProcessNumbered"/>
    <dgm:cxn modelId="{7E07397B-6212-FA44-BBF6-3942E1D7B0A8}" type="presOf" srcId="{23AAA56B-6A93-4F5D-9FFB-344794247C58}" destId="{D3A952E3-D075-8A46-B4C9-3537A78A4D81}" srcOrd="0" destOrd="0" presId="urn:microsoft.com/office/officeart/2016/7/layout/LinearBlockProcessNumbered"/>
    <dgm:cxn modelId="{F495747D-8713-6F43-800D-8AC3ABBFCD26}" type="presOf" srcId="{A9BEFBDB-DEF4-4C28-9F11-334815F8DF19}" destId="{777EEAA6-161D-4E42-AB0E-DB0C4FE4D9A4}" srcOrd="0" destOrd="0" presId="urn:microsoft.com/office/officeart/2016/7/layout/LinearBlockProcessNumbered"/>
    <dgm:cxn modelId="{9FCBC2A6-CD83-0C40-BAEF-376E7D22A6E0}" type="presOf" srcId="{A9BEFBDB-DEF4-4C28-9F11-334815F8DF19}" destId="{2D063BD5-37FE-A743-A501-B34338D8DAC3}" srcOrd="1" destOrd="0" presId="urn:microsoft.com/office/officeart/2016/7/layout/LinearBlockProcessNumbered"/>
    <dgm:cxn modelId="{9E5F34A8-1427-494A-98AC-54137A3F83BC}" type="presOf" srcId="{F9D8DB53-807B-4E75-88CC-23F2070FBFB3}" destId="{D0C48A10-67EC-B345-B228-8BC837DA3DF4}" srcOrd="0" destOrd="0" presId="urn:microsoft.com/office/officeart/2016/7/layout/LinearBlockProcessNumbered"/>
    <dgm:cxn modelId="{7065C2A9-8210-462C-9E85-4657DCFB9FB8}" srcId="{1BC8606F-6B91-4C27-94DA-549D6969D6CA}" destId="{A9BEFBDB-DEF4-4C28-9F11-334815F8DF19}" srcOrd="3" destOrd="0" parTransId="{7C0578C4-1E47-4263-AB41-90B93128EFC6}" sibTransId="{23AAA56B-6A93-4F5D-9FFB-344794247C58}"/>
    <dgm:cxn modelId="{460CBEB3-3245-0D4F-BF76-1A1AE98DE638}" type="presOf" srcId="{514BC83E-7F5A-4BE7-802B-69C43EEA57B2}" destId="{349AE2E4-55A0-E544-B07C-E96A1A0E94AC}" srcOrd="0" destOrd="0" presId="urn:microsoft.com/office/officeart/2016/7/layout/LinearBlockProcessNumbered"/>
    <dgm:cxn modelId="{D937A5D2-1F84-4963-A56A-B402C42AC5FD}" srcId="{1BC8606F-6B91-4C27-94DA-549D6969D6CA}" destId="{57E26E77-9ADB-4106-8B9B-F232FC2FA7BD}" srcOrd="1" destOrd="0" parTransId="{CFE67D57-D31B-495A-B10F-9A40BC4901E1}" sibTransId="{01C0C499-0D3B-47EB-BD70-A86EA87E5BB3}"/>
    <dgm:cxn modelId="{19B4C6BF-4BFE-2249-AB39-908B358306DC}" type="presParOf" srcId="{C6D1FBF1-B04D-A34E-895F-D6F3432DA35D}" destId="{EA93B8F6-308D-B94C-9FF4-238F039A2C0F}" srcOrd="0" destOrd="0" presId="urn:microsoft.com/office/officeart/2016/7/layout/LinearBlockProcessNumbered"/>
    <dgm:cxn modelId="{E9801DFA-24DA-B846-AFA9-BE4CCB677E22}" type="presParOf" srcId="{EA93B8F6-308D-B94C-9FF4-238F039A2C0F}" destId="{349AE2E4-55A0-E544-B07C-E96A1A0E94AC}" srcOrd="0" destOrd="0" presId="urn:microsoft.com/office/officeart/2016/7/layout/LinearBlockProcessNumbered"/>
    <dgm:cxn modelId="{CECBA116-E790-6540-B36F-38D7237AE89F}" type="presParOf" srcId="{EA93B8F6-308D-B94C-9FF4-238F039A2C0F}" destId="{DACB6429-517E-6347-9637-BC743EE60D16}" srcOrd="1" destOrd="0" presId="urn:microsoft.com/office/officeart/2016/7/layout/LinearBlockProcessNumbered"/>
    <dgm:cxn modelId="{C6660EC9-F547-384D-A6A1-F5D413AAEE1A}" type="presParOf" srcId="{EA93B8F6-308D-B94C-9FF4-238F039A2C0F}" destId="{CA714EB6-09CA-AB40-A559-AC578BF65F37}" srcOrd="2" destOrd="0" presId="urn:microsoft.com/office/officeart/2016/7/layout/LinearBlockProcessNumbered"/>
    <dgm:cxn modelId="{FCC9B544-A7BC-4A45-AC26-43FC3A410E2D}" type="presParOf" srcId="{C6D1FBF1-B04D-A34E-895F-D6F3432DA35D}" destId="{72B9ADB2-01A4-9F4E-AD97-CFB9F810949B}" srcOrd="1" destOrd="0" presId="urn:microsoft.com/office/officeart/2016/7/layout/LinearBlockProcessNumbered"/>
    <dgm:cxn modelId="{29239CDA-C0DA-7F41-9606-D53786F3F259}" type="presParOf" srcId="{C6D1FBF1-B04D-A34E-895F-D6F3432DA35D}" destId="{BD984935-A263-3441-81C1-43C5101004B7}" srcOrd="2" destOrd="0" presId="urn:microsoft.com/office/officeart/2016/7/layout/LinearBlockProcessNumbered"/>
    <dgm:cxn modelId="{0D235D1D-2B46-9E4B-B80E-4F6BE340C594}" type="presParOf" srcId="{BD984935-A263-3441-81C1-43C5101004B7}" destId="{0ACF161A-0EF9-4A4D-B43B-09C9BDA8DED3}" srcOrd="0" destOrd="0" presId="urn:microsoft.com/office/officeart/2016/7/layout/LinearBlockProcessNumbered"/>
    <dgm:cxn modelId="{546C5281-0ACB-5B45-B715-04B4CAE0C07A}" type="presParOf" srcId="{BD984935-A263-3441-81C1-43C5101004B7}" destId="{366E7786-3BCD-F347-BAE5-5996D15A4734}" srcOrd="1" destOrd="0" presId="urn:microsoft.com/office/officeart/2016/7/layout/LinearBlockProcessNumbered"/>
    <dgm:cxn modelId="{EC3F6911-F000-F84D-BF3F-196C55BA68CF}" type="presParOf" srcId="{BD984935-A263-3441-81C1-43C5101004B7}" destId="{362F27C6-0FD1-E842-A575-BEAFE1856DDB}" srcOrd="2" destOrd="0" presId="urn:microsoft.com/office/officeart/2016/7/layout/LinearBlockProcessNumbered"/>
    <dgm:cxn modelId="{568DBB67-C92E-9745-B54F-D305556A44B8}" type="presParOf" srcId="{C6D1FBF1-B04D-A34E-895F-D6F3432DA35D}" destId="{0D1AEED5-DAF0-794D-B1E3-7E354DED67B7}" srcOrd="3" destOrd="0" presId="urn:microsoft.com/office/officeart/2016/7/layout/LinearBlockProcessNumbered"/>
    <dgm:cxn modelId="{DEFABF02-2B16-A049-940A-1B6D28DA62E6}" type="presParOf" srcId="{C6D1FBF1-B04D-A34E-895F-D6F3432DA35D}" destId="{9D68170C-A430-854B-B449-AC5BB0380A7C}" srcOrd="4" destOrd="0" presId="urn:microsoft.com/office/officeart/2016/7/layout/LinearBlockProcessNumbered"/>
    <dgm:cxn modelId="{104C6CF4-0FB2-CC4E-A0E3-C46FFAE0F910}" type="presParOf" srcId="{9D68170C-A430-854B-B449-AC5BB0380A7C}" destId="{0A5B0439-DF37-B040-A6B4-1506B98AD083}" srcOrd="0" destOrd="0" presId="urn:microsoft.com/office/officeart/2016/7/layout/LinearBlockProcessNumbered"/>
    <dgm:cxn modelId="{BF268097-3F0B-EF43-A603-DD47BF5901B0}" type="presParOf" srcId="{9D68170C-A430-854B-B449-AC5BB0380A7C}" destId="{D0C48A10-67EC-B345-B228-8BC837DA3DF4}" srcOrd="1" destOrd="0" presId="urn:microsoft.com/office/officeart/2016/7/layout/LinearBlockProcessNumbered"/>
    <dgm:cxn modelId="{6B3D7C27-DACC-674F-84B6-0A334B7E0CB9}" type="presParOf" srcId="{9D68170C-A430-854B-B449-AC5BB0380A7C}" destId="{1602C0CC-FF60-8A41-94E4-BC44071CFF81}" srcOrd="2" destOrd="0" presId="urn:microsoft.com/office/officeart/2016/7/layout/LinearBlockProcessNumbered"/>
    <dgm:cxn modelId="{7BD46F6A-B572-EA49-9923-7EE19ED666DF}" type="presParOf" srcId="{C6D1FBF1-B04D-A34E-895F-D6F3432DA35D}" destId="{8D2F02A5-4C74-C043-9A3C-E89436004FD5}" srcOrd="5" destOrd="0" presId="urn:microsoft.com/office/officeart/2016/7/layout/LinearBlockProcessNumbered"/>
    <dgm:cxn modelId="{6996F883-2720-4F47-A883-04731BA2E1CB}" type="presParOf" srcId="{C6D1FBF1-B04D-A34E-895F-D6F3432DA35D}" destId="{57575E29-0204-AB48-A021-592571DE14ED}" srcOrd="6" destOrd="0" presId="urn:microsoft.com/office/officeart/2016/7/layout/LinearBlockProcessNumbered"/>
    <dgm:cxn modelId="{BE72CCDD-5001-044C-BE42-224CC57633FC}" type="presParOf" srcId="{57575E29-0204-AB48-A021-592571DE14ED}" destId="{777EEAA6-161D-4E42-AB0E-DB0C4FE4D9A4}" srcOrd="0" destOrd="0" presId="urn:microsoft.com/office/officeart/2016/7/layout/LinearBlockProcessNumbered"/>
    <dgm:cxn modelId="{D13BD807-F469-1C44-8127-A9C0B1E54E6F}" type="presParOf" srcId="{57575E29-0204-AB48-A021-592571DE14ED}" destId="{D3A952E3-D075-8A46-B4C9-3537A78A4D81}" srcOrd="1" destOrd="0" presId="urn:microsoft.com/office/officeart/2016/7/layout/LinearBlockProcessNumbered"/>
    <dgm:cxn modelId="{7984DB44-FC3B-2F43-A11A-EDF7A5F6D8ED}" type="presParOf" srcId="{57575E29-0204-AB48-A021-592571DE14ED}" destId="{2D063BD5-37FE-A743-A501-B34338D8DAC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0A391-B4DB-EA4F-800B-A0CFA7B283BE}">
      <dsp:nvSpPr>
        <dsp:cNvPr id="0" name=""/>
        <dsp:cNvSpPr/>
      </dsp:nvSpPr>
      <dsp:spPr>
        <a:xfrm>
          <a:off x="0" y="591515"/>
          <a:ext cx="10268712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https://www.kaggle.com/code/muhammetgamal5/tmdb-5000-movies/notebook</a:t>
          </a:r>
        </a:p>
      </dsp:txBody>
      <dsp:txXfrm>
        <a:off x="56658" y="648173"/>
        <a:ext cx="10155396" cy="1047324"/>
      </dsp:txXfrm>
    </dsp:sp>
    <dsp:sp modelId="{3CD97C8D-AA0F-E844-BC4A-A9CC5416791C}">
      <dsp:nvSpPr>
        <dsp:cNvPr id="0" name=""/>
        <dsp:cNvSpPr/>
      </dsp:nvSpPr>
      <dsp:spPr>
        <a:xfrm>
          <a:off x="0" y="1841436"/>
          <a:ext cx="10268712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 pulled from the Movie Data Base</a:t>
          </a:r>
        </a:p>
      </dsp:txBody>
      <dsp:txXfrm>
        <a:off x="56658" y="1898094"/>
        <a:ext cx="10155396" cy="1047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C5EA4-64E8-594D-83A8-0DC5F692A44E}">
      <dsp:nvSpPr>
        <dsp:cNvPr id="0" name=""/>
        <dsp:cNvSpPr/>
      </dsp:nvSpPr>
      <dsp:spPr>
        <a:xfrm>
          <a:off x="0" y="187772"/>
          <a:ext cx="5816750" cy="1647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/>
            <a:t>Uses just popularity to measure film success</a:t>
          </a:r>
          <a:endParaRPr lang="en-US" sz="4400" kern="1200"/>
        </a:p>
      </dsp:txBody>
      <dsp:txXfrm>
        <a:off x="80417" y="268189"/>
        <a:ext cx="5655916" cy="1486526"/>
      </dsp:txXfrm>
    </dsp:sp>
    <dsp:sp modelId="{387C184B-41AE-064A-8FF0-001138F0900C}">
      <dsp:nvSpPr>
        <dsp:cNvPr id="0" name=""/>
        <dsp:cNvSpPr/>
      </dsp:nvSpPr>
      <dsp:spPr>
        <a:xfrm>
          <a:off x="0" y="1961853"/>
          <a:ext cx="5816750" cy="1647360"/>
        </a:xfrm>
        <a:prstGeom prst="roundRect">
          <a:avLst/>
        </a:prstGeom>
        <a:solidFill>
          <a:schemeClr val="accent2">
            <a:hueOff val="742996"/>
            <a:satOff val="-3211"/>
            <a:lumOff val="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/>
            <a:t>Just one rating used (iMDB)</a:t>
          </a:r>
          <a:endParaRPr lang="en-US" sz="4400" kern="1200"/>
        </a:p>
      </dsp:txBody>
      <dsp:txXfrm>
        <a:off x="80417" y="2042270"/>
        <a:ext cx="5655916" cy="1486526"/>
      </dsp:txXfrm>
    </dsp:sp>
    <dsp:sp modelId="{6651EBF5-D53D-964A-8596-855C32E2318D}">
      <dsp:nvSpPr>
        <dsp:cNvPr id="0" name=""/>
        <dsp:cNvSpPr/>
      </dsp:nvSpPr>
      <dsp:spPr>
        <a:xfrm>
          <a:off x="0" y="3735933"/>
          <a:ext cx="5816750" cy="1647360"/>
        </a:xfrm>
        <a:prstGeom prst="roundRect">
          <a:avLst/>
        </a:prstGeom>
        <a:solidFill>
          <a:schemeClr val="accent2">
            <a:hueOff val="1485991"/>
            <a:satOff val="-6421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/>
            <a:t>Third hand source for monetary figures</a:t>
          </a:r>
          <a:endParaRPr lang="en-US" sz="4400" kern="1200"/>
        </a:p>
      </dsp:txBody>
      <dsp:txXfrm>
        <a:off x="80417" y="3816350"/>
        <a:ext cx="5655916" cy="1486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AE2E4-55A0-E544-B07C-E96A1A0E94AC}">
      <dsp:nvSpPr>
        <dsp:cNvPr id="0" name=""/>
        <dsp:cNvSpPr/>
      </dsp:nvSpPr>
      <dsp:spPr>
        <a:xfrm>
          <a:off x="200" y="38507"/>
          <a:ext cx="2421591" cy="29059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99" tIns="0" rIns="239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Strong positive correlations</a:t>
          </a:r>
        </a:p>
      </dsp:txBody>
      <dsp:txXfrm>
        <a:off x="200" y="1200871"/>
        <a:ext cx="2421591" cy="1743546"/>
      </dsp:txXfrm>
    </dsp:sp>
    <dsp:sp modelId="{DACB6429-517E-6347-9637-BC743EE60D16}">
      <dsp:nvSpPr>
        <dsp:cNvPr id="0" name=""/>
        <dsp:cNvSpPr/>
      </dsp:nvSpPr>
      <dsp:spPr>
        <a:xfrm>
          <a:off x="200" y="38507"/>
          <a:ext cx="2421591" cy="11623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99" tIns="165100" rIns="239199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</a:p>
      </dsp:txBody>
      <dsp:txXfrm>
        <a:off x="200" y="38507"/>
        <a:ext cx="2421591" cy="1162364"/>
      </dsp:txXfrm>
    </dsp:sp>
    <dsp:sp modelId="{0ACF161A-0EF9-4A4D-B43B-09C9BDA8DED3}">
      <dsp:nvSpPr>
        <dsp:cNvPr id="0" name=""/>
        <dsp:cNvSpPr/>
      </dsp:nvSpPr>
      <dsp:spPr>
        <a:xfrm>
          <a:off x="2615519" y="38507"/>
          <a:ext cx="2421591" cy="29059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99" tIns="0" rIns="239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Popularity and Budget least related</a:t>
          </a:r>
        </a:p>
      </dsp:txBody>
      <dsp:txXfrm>
        <a:off x="2615519" y="1200871"/>
        <a:ext cx="2421591" cy="1743546"/>
      </dsp:txXfrm>
    </dsp:sp>
    <dsp:sp modelId="{366E7786-3BCD-F347-BAE5-5996D15A4734}">
      <dsp:nvSpPr>
        <dsp:cNvPr id="0" name=""/>
        <dsp:cNvSpPr/>
      </dsp:nvSpPr>
      <dsp:spPr>
        <a:xfrm>
          <a:off x="2615519" y="38507"/>
          <a:ext cx="2421591" cy="11623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99" tIns="165100" rIns="239199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02</a:t>
          </a:r>
        </a:p>
      </dsp:txBody>
      <dsp:txXfrm>
        <a:off x="2615519" y="38507"/>
        <a:ext cx="2421591" cy="1162364"/>
      </dsp:txXfrm>
    </dsp:sp>
    <dsp:sp modelId="{0A5B0439-DF37-B040-A6B4-1506B98AD083}">
      <dsp:nvSpPr>
        <dsp:cNvPr id="0" name=""/>
        <dsp:cNvSpPr/>
      </dsp:nvSpPr>
      <dsp:spPr>
        <a:xfrm>
          <a:off x="5230838" y="38507"/>
          <a:ext cx="2421591" cy="29059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99" tIns="0" rIns="239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Most movies on low end of linear regression</a:t>
          </a:r>
        </a:p>
      </dsp:txBody>
      <dsp:txXfrm>
        <a:off x="5230838" y="1200871"/>
        <a:ext cx="2421591" cy="1743546"/>
      </dsp:txXfrm>
    </dsp:sp>
    <dsp:sp modelId="{D0C48A10-67EC-B345-B228-8BC837DA3DF4}">
      <dsp:nvSpPr>
        <dsp:cNvPr id="0" name=""/>
        <dsp:cNvSpPr/>
      </dsp:nvSpPr>
      <dsp:spPr>
        <a:xfrm>
          <a:off x="5230838" y="38507"/>
          <a:ext cx="2421591" cy="11623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99" tIns="165100" rIns="239199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</a:p>
      </dsp:txBody>
      <dsp:txXfrm>
        <a:off x="5230838" y="38507"/>
        <a:ext cx="2421591" cy="1162364"/>
      </dsp:txXfrm>
    </dsp:sp>
    <dsp:sp modelId="{777EEAA6-161D-4E42-AB0E-DB0C4FE4D9A4}">
      <dsp:nvSpPr>
        <dsp:cNvPr id="0" name=""/>
        <dsp:cNvSpPr/>
      </dsp:nvSpPr>
      <dsp:spPr>
        <a:xfrm>
          <a:off x="7846157" y="38507"/>
          <a:ext cx="2421591" cy="29059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99" tIns="0" rIns="239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Residuals demonstrate extreme outlier tendencies</a:t>
          </a:r>
        </a:p>
      </dsp:txBody>
      <dsp:txXfrm>
        <a:off x="7846157" y="1200871"/>
        <a:ext cx="2421591" cy="1743546"/>
      </dsp:txXfrm>
    </dsp:sp>
    <dsp:sp modelId="{D3A952E3-D075-8A46-B4C9-3537A78A4D81}">
      <dsp:nvSpPr>
        <dsp:cNvPr id="0" name=""/>
        <dsp:cNvSpPr/>
      </dsp:nvSpPr>
      <dsp:spPr>
        <a:xfrm>
          <a:off x="7846157" y="38507"/>
          <a:ext cx="2421591" cy="11623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99" tIns="165100" rIns="239199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04</a:t>
          </a:r>
        </a:p>
      </dsp:txBody>
      <dsp:txXfrm>
        <a:off x="7846157" y="38507"/>
        <a:ext cx="2421591" cy="1162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6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5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1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2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78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65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04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4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8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38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608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6/2/22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8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315553/how-to-make-a-header-with-a-binary-matrix-code-as-background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315553/how-to-make-a-header-with-a-binary-matrix-code-as-background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315553/how-to-make-a-header-with-a-binary-matrix-code-as-background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16DDECA-7850-32BA-2AE7-24AC84998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CB7B3-4978-6946-B4CB-B5AAC01AD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644" y="4675366"/>
            <a:ext cx="10268712" cy="846223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Movies: Performance versus Cost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17072-AAF6-CA45-AF92-2C7139161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644" y="5545443"/>
            <a:ext cx="10268712" cy="513449"/>
          </a:xfrm>
        </p:spPr>
        <p:txBody>
          <a:bodyPr anchor="t">
            <a:normAutofit/>
          </a:bodyPr>
          <a:lstStyle/>
          <a:p>
            <a:r>
              <a:rPr lang="en-US" sz="2400"/>
              <a:t>Aaron Drexler</a:t>
            </a:r>
          </a:p>
        </p:txBody>
      </p:sp>
    </p:spTree>
    <p:extLst>
      <p:ext uri="{BB962C8B-B14F-4D97-AF65-F5344CB8AC3E}">
        <p14:creationId xmlns:p14="http://schemas.microsoft.com/office/powerpoint/2010/main" val="4274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8581-3899-FB4A-9542-79FF5DA7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D0F2BC2C-F927-8E4F-9A84-FB6421311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12" y="2286000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18D1-7B8A-E544-9710-70F0896D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F2D0-2333-D74D-947D-643B3B9B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Residuals</a:t>
            </a:r>
          </a:p>
          <a:p>
            <a:r>
              <a:rPr lang="en-US" dirty="0"/>
              <a:t>	Close cut in center</a:t>
            </a:r>
          </a:p>
          <a:p>
            <a:r>
              <a:rPr lang="en-US" dirty="0"/>
              <a:t>	Ends veer off and are farther from line of best fit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Correlation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5F98B0-2FFC-DB40-B6DD-6C725CC44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629043"/>
              </p:ext>
            </p:extLst>
          </p:nvPr>
        </p:nvGraphicFramePr>
        <p:xfrm>
          <a:off x="3067665" y="4984954"/>
          <a:ext cx="6099194" cy="1783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630">
                  <a:extLst>
                    <a:ext uri="{9D8B030D-6E8A-4147-A177-3AD203B41FA5}">
                      <a16:colId xmlns:a16="http://schemas.microsoft.com/office/drawing/2014/main" val="3561415091"/>
                    </a:ext>
                  </a:extLst>
                </a:gridCol>
                <a:gridCol w="2033282">
                  <a:extLst>
                    <a:ext uri="{9D8B030D-6E8A-4147-A177-3AD203B41FA5}">
                      <a16:colId xmlns:a16="http://schemas.microsoft.com/office/drawing/2014/main" val="448352163"/>
                    </a:ext>
                  </a:extLst>
                </a:gridCol>
                <a:gridCol w="2033282">
                  <a:extLst>
                    <a:ext uri="{9D8B030D-6E8A-4147-A177-3AD203B41FA5}">
                      <a16:colId xmlns:a16="http://schemas.microsoft.com/office/drawing/2014/main" val="3953105572"/>
                    </a:ext>
                  </a:extLst>
                </a:gridCol>
              </a:tblGrid>
              <a:tr h="24693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Variable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Variable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Correlation factor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8446949"/>
                  </a:ext>
                </a:extLst>
              </a:tr>
              <a:tr h="226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Popularity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Budget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0155510"/>
                  </a:ext>
                </a:extLst>
              </a:tr>
              <a:tr h="24693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Popularity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Revenue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8336372"/>
                  </a:ext>
                </a:extLst>
              </a:tr>
              <a:tr h="30399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Popularity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7842929"/>
                  </a:ext>
                </a:extLst>
              </a:tr>
              <a:tr h="24693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Budget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Revenue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4181468"/>
                  </a:ext>
                </a:extLst>
              </a:tr>
              <a:tr h="24693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Budget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3756800"/>
                  </a:ext>
                </a:extLst>
              </a:tr>
              <a:tr h="24693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Revenue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725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9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D2A-4A46-EA4A-9C25-651CA0EB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5FA5B-EF86-1D4D-916F-0CC09B53D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92784"/>
            <a:ext cx="5279923" cy="496342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summary(</a:t>
            </a:r>
            <a:r>
              <a:rPr lang="en-US" dirty="0" err="1"/>
              <a:t>profit_lm</a:t>
            </a:r>
            <a:r>
              <a:rPr lang="en-US" dirty="0"/>
              <a:t>)</a:t>
            </a:r>
          </a:p>
          <a:p>
            <a:r>
              <a:rPr lang="en-US" dirty="0"/>
              <a:t>Call: </a:t>
            </a:r>
            <a:r>
              <a:rPr lang="en-US" dirty="0" err="1"/>
              <a:t>lm</a:t>
            </a:r>
            <a:r>
              <a:rPr lang="en-US" dirty="0"/>
              <a:t>(formula = profit ~ popularity, data = df1)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Residuals:</a:t>
            </a:r>
          </a:p>
          <a:p>
            <a:r>
              <a:rPr lang="en-US" dirty="0"/>
              <a:t>       Min         1Q     Median         3Q        Max </a:t>
            </a:r>
          </a:p>
          <a:p>
            <a:r>
              <a:rPr lang="en-US" dirty="0"/>
              <a:t>-1.484e+09 -1.857e+07 -3.148e+06  7.173e+06  1.986e+09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Estimate Std. Error t value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-14068309     857754  -16.40   &lt;2e-16 ***</a:t>
            </a:r>
          </a:p>
          <a:p>
            <a:r>
              <a:rPr lang="en-US" dirty="0"/>
              <a:t>popularity   60741709     720277   84.33   &lt;2e-16 ***</a:t>
            </a:r>
          </a:p>
          <a:p>
            <a:r>
              <a:rPr lang="en-US" dirty="0"/>
              <a:t>---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3D73B-B066-CD40-84FA-01A072A27A79}"/>
              </a:ext>
            </a:extLst>
          </p:cNvPr>
          <p:cNvSpPr txBox="1"/>
          <p:nvPr/>
        </p:nvSpPr>
        <p:spPr>
          <a:xfrm>
            <a:off x="6268065" y="2292784"/>
            <a:ext cx="59239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pPr>
              <a:lnSpc>
                <a:spcPct val="150000"/>
              </a:lnSpc>
            </a:pPr>
            <a:r>
              <a:rPr lang="en-US" dirty="0"/>
              <a:t>Residual standard error: 75090000 on 10864 degrees of freedom</a:t>
            </a:r>
          </a:p>
          <a:p>
            <a:pPr>
              <a:lnSpc>
                <a:spcPct val="150000"/>
              </a:lnSpc>
            </a:pPr>
            <a:r>
              <a:rPr lang="en-US" dirty="0"/>
              <a:t>Multiple R-squared:  0.3956,	Adjusted R-squared:  0.3956 </a:t>
            </a:r>
          </a:p>
          <a:p>
            <a:pPr>
              <a:lnSpc>
                <a:spcPct val="150000"/>
              </a:lnSpc>
            </a:pPr>
            <a:r>
              <a:rPr lang="en-US" dirty="0"/>
              <a:t>F-statistic:  7112 on 1 and 10864 DF,  p-value: &lt; 2.2e-16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8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8D956-BFC3-F743-8FFA-E8674426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3100"/>
              <a:t>Issues and Ethical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D9F57-BE07-AD8E-C4EE-081870EAE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653474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280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2D9C-2BD3-814F-BA73-DCA2267F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E96220-787E-7366-A0C0-F28AFEF48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486615"/>
              </p:ext>
            </p:extLst>
          </p:nvPr>
        </p:nvGraphicFramePr>
        <p:xfrm>
          <a:off x="960438" y="2749621"/>
          <a:ext cx="10267950" cy="29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851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BF360-F161-B24F-9AE2-C40717C2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Focus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08F3B-0188-8944-8BA7-1FCB73D50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n-US" sz="2400"/>
              <a:t>Looking at 2 elements</a:t>
            </a:r>
          </a:p>
          <a:p>
            <a:r>
              <a:rPr lang="en-US" sz="2400"/>
              <a:t>	Cost of Movie</a:t>
            </a:r>
          </a:p>
          <a:p>
            <a:r>
              <a:rPr lang="en-US" sz="2400"/>
              <a:t>	Benefit of Movie</a:t>
            </a:r>
          </a:p>
          <a:p>
            <a:r>
              <a:rPr lang="en-US" sz="2400"/>
              <a:t>Look at how a movie performs </a:t>
            </a:r>
          </a:p>
          <a:p>
            <a:r>
              <a:rPr lang="en-US" sz="2400"/>
              <a:t>Analysis for movie company executives</a:t>
            </a:r>
          </a:p>
          <a:p>
            <a:r>
              <a:rPr lang="en-US" sz="2400"/>
              <a:t>Benefits for this data</a:t>
            </a:r>
          </a:p>
        </p:txBody>
      </p:sp>
      <p:pic>
        <p:nvPicPr>
          <p:cNvPr id="5" name="Picture 4" descr="Popcorn and drink in an empty red theater">
            <a:extLst>
              <a:ext uri="{FF2B5EF4-FFF2-40B4-BE49-F238E27FC236}">
                <a16:creationId xmlns:a16="http://schemas.microsoft.com/office/drawing/2014/main" id="{6C3E8643-59AD-70C1-5727-39E6681F6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24" r="10850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56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4FD8-88E9-2543-B817-D3F58484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B29412-7FFE-6B74-B1B9-717EBA6750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0120" y="2587752"/>
          <a:ext cx="10268712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58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9F7E6-471C-E148-90DF-2B7AAFC8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Plan of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1FC8E-FF6A-365F-D2F2-476407A17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" r="36100" b="-2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19873-8ABC-6D43-895F-383CBE663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426" y="2587625"/>
            <a:ext cx="6223961" cy="3317875"/>
          </a:xfrm>
        </p:spPr>
        <p:txBody>
          <a:bodyPr anchor="ctr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1800" dirty="0"/>
              <a:t>1) Going to compare and look correlation</a:t>
            </a:r>
          </a:p>
          <a:p>
            <a:pPr>
              <a:lnSpc>
                <a:spcPct val="91000"/>
              </a:lnSpc>
            </a:pPr>
            <a:r>
              <a:rPr lang="en-US" sz="1800" dirty="0"/>
              <a:t>2) Plot residuals to check for </a:t>
            </a:r>
            <a:r>
              <a:rPr lang="en-US" sz="1800" i="1" dirty="0"/>
              <a:t>homoscedasticity</a:t>
            </a:r>
            <a:r>
              <a:rPr lang="en-US" sz="1800" dirty="0"/>
              <a:t> and look at the residuals</a:t>
            </a:r>
          </a:p>
          <a:p>
            <a:pPr>
              <a:lnSpc>
                <a:spcPct val="91000"/>
              </a:lnSpc>
            </a:pPr>
            <a:r>
              <a:rPr lang="en-US" sz="1800" dirty="0"/>
              <a:t>3) Linear Regression</a:t>
            </a:r>
          </a:p>
          <a:p>
            <a:pPr>
              <a:lnSpc>
                <a:spcPct val="91000"/>
              </a:lnSpc>
            </a:pPr>
            <a:r>
              <a:rPr lang="en-US" sz="1800" dirty="0"/>
              <a:t>4) Visualization Types: </a:t>
            </a:r>
          </a:p>
          <a:p>
            <a:pPr>
              <a:lnSpc>
                <a:spcPct val="91000"/>
              </a:lnSpc>
            </a:pPr>
            <a:r>
              <a:rPr lang="en-US" sz="1800" dirty="0"/>
              <a:t>	Pearson Correlation Heat Map</a:t>
            </a:r>
          </a:p>
          <a:p>
            <a:pPr>
              <a:lnSpc>
                <a:spcPct val="91000"/>
              </a:lnSpc>
            </a:pPr>
            <a:r>
              <a:rPr lang="en-US" sz="1800" dirty="0"/>
              <a:t>	Residual Plot types</a:t>
            </a:r>
          </a:p>
          <a:p>
            <a:pPr>
              <a:lnSpc>
                <a:spcPct val="91000"/>
              </a:lnSpc>
            </a:pPr>
            <a:r>
              <a:rPr lang="en-US" sz="1800" dirty="0"/>
              <a:t>	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463368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9BB-94BC-C64D-A97E-14F82F8F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CAED1F-E566-5D4C-990E-F628BB63D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451737"/>
            <a:ext cx="3416840" cy="35687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D93BC-E5CA-9642-B71B-338B9393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840" y="2451737"/>
            <a:ext cx="3913108" cy="47399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i="1" dirty="0"/>
              <a:t>library(ggplot2)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 err="1"/>
              <a:t>getwd</a:t>
            </a:r>
            <a:r>
              <a:rPr lang="en-US" sz="1400" i="1" dirty="0"/>
              <a:t>()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 err="1"/>
              <a:t>setwd</a:t>
            </a:r>
            <a:r>
              <a:rPr lang="en-US" sz="1400" i="1" dirty="0"/>
              <a:t>("~/Documents/DSC 680")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/>
              <a:t>##SET DIRECTORY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/>
              <a:t>library(</a:t>
            </a:r>
            <a:r>
              <a:rPr lang="en-US" sz="1400" i="1" dirty="0" err="1"/>
              <a:t>readr</a:t>
            </a:r>
            <a:r>
              <a:rPr lang="en-US" sz="1400" i="1" dirty="0"/>
              <a:t>)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/>
              <a:t>df &lt;-</a:t>
            </a:r>
            <a:r>
              <a:rPr lang="en-US" sz="1400" i="1" dirty="0" err="1"/>
              <a:t>read_csv</a:t>
            </a:r>
            <a:r>
              <a:rPr lang="en-US" sz="1400" i="1" dirty="0"/>
              <a:t>("</a:t>
            </a:r>
            <a:r>
              <a:rPr lang="en-US" sz="1400" i="1" dirty="0" err="1"/>
              <a:t>tmdb-movies.csv</a:t>
            </a:r>
            <a:r>
              <a:rPr lang="en-US" sz="1400" i="1" dirty="0"/>
              <a:t>")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/>
              <a:t>View(df)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/>
              <a:t>##IMPORT DATA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/>
              <a:t>df1&lt;- df[, c('</a:t>
            </a:r>
            <a:r>
              <a:rPr lang="en-US" sz="1400" i="1" dirty="0" err="1"/>
              <a:t>popularity','budget','revenue</a:t>
            </a:r>
            <a:r>
              <a:rPr lang="en-US" sz="1400" i="1" dirty="0"/>
              <a:t>')]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/>
              <a:t>View(df1)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i="1" dirty="0"/>
              <a:t>##REDUCED VARIABLES TO THOSE WE WANT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2DFD7-C2AF-D140-A2BD-F790C91D6429}"/>
              </a:ext>
            </a:extLst>
          </p:cNvPr>
          <p:cNvSpPr txBox="1"/>
          <p:nvPr/>
        </p:nvSpPr>
        <p:spPr>
          <a:xfrm>
            <a:off x="7329948" y="2451737"/>
            <a:ext cx="4744065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dirty="0"/>
              <a:t>profit &lt;- df1$revenue-df1$budget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profit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##CREATED A NEW VARIABLE, JOINT EDUCATION LEVEL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df1$profit &lt;- profit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View(df1)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##INSERT BACK INTO DF</a:t>
            </a:r>
          </a:p>
          <a:p>
            <a:pPr>
              <a:lnSpc>
                <a:spcPct val="150000"/>
              </a:lnSpc>
            </a:pPr>
            <a:r>
              <a:rPr lang="en-US" sz="1400" i="1" dirty="0" err="1"/>
              <a:t>corr</a:t>
            </a:r>
            <a:r>
              <a:rPr lang="en-US" sz="1400" i="1" dirty="0"/>
              <a:t> &lt;- round(</a:t>
            </a:r>
            <a:r>
              <a:rPr lang="en-US" sz="1400" i="1" dirty="0" err="1"/>
              <a:t>cor</a:t>
            </a:r>
            <a:r>
              <a:rPr lang="en-US" sz="1400" i="1" dirty="0"/>
              <a:t>(df1),2)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View(</a:t>
            </a:r>
            <a:r>
              <a:rPr lang="en-US" sz="1400" i="1" dirty="0" err="1"/>
              <a:t>corr</a:t>
            </a:r>
            <a:r>
              <a:rPr lang="en-US" sz="1400" i="1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##FINDS CORRELATIONS OF VARIABLES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library(reshape2)</a:t>
            </a:r>
          </a:p>
          <a:p>
            <a:pPr>
              <a:lnSpc>
                <a:spcPct val="150000"/>
              </a:lnSpc>
            </a:pPr>
            <a:r>
              <a:rPr lang="en-US" sz="1400" i="1" dirty="0" err="1"/>
              <a:t>melted_corr</a:t>
            </a:r>
            <a:r>
              <a:rPr lang="en-US" sz="1400" i="1" dirty="0"/>
              <a:t> &lt;- melt(</a:t>
            </a:r>
            <a:r>
              <a:rPr lang="en-US" sz="1400" i="1" dirty="0" err="1"/>
              <a:t>corr</a:t>
            </a:r>
            <a:r>
              <a:rPr lang="en-US" sz="1400" i="1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View(</a:t>
            </a:r>
            <a:r>
              <a:rPr lang="en-US" sz="1400" i="1" dirty="0" err="1"/>
              <a:t>melted_corr</a:t>
            </a:r>
            <a:r>
              <a:rPr lang="en-US" sz="1400" i="1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400" i="1" dirty="0"/>
              <a:t>##MELTS DATA TO BE ABLE TO PUT INTO HEAT 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9BB-94BC-C64D-A97E-14F82F8F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R-Code Cont.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CAED1F-E566-5D4C-990E-F628BB63D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451737"/>
            <a:ext cx="3416840" cy="35687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D93BC-E5CA-9642-B71B-338B9393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840" y="2451737"/>
            <a:ext cx="3913108" cy="4739957"/>
          </a:xfrm>
        </p:spPr>
        <p:txBody>
          <a:bodyPr>
            <a:noAutofit/>
          </a:bodyPr>
          <a:lstStyle/>
          <a:p>
            <a:r>
              <a:rPr lang="en-US" sz="1400" i="1" dirty="0" err="1"/>
              <a:t>ggplot</a:t>
            </a:r>
            <a:r>
              <a:rPr lang="en-US" sz="1400" i="1" dirty="0"/>
              <a:t>(data = </a:t>
            </a:r>
            <a:r>
              <a:rPr lang="en-US" sz="1400" i="1" dirty="0" err="1"/>
              <a:t>melted_corr</a:t>
            </a:r>
            <a:r>
              <a:rPr lang="en-US" sz="1400" i="1" dirty="0"/>
              <a:t>, </a:t>
            </a:r>
            <a:r>
              <a:rPr lang="en-US" sz="1400" i="1" dirty="0" err="1"/>
              <a:t>aes</a:t>
            </a:r>
            <a:r>
              <a:rPr lang="en-US" sz="1400" i="1" dirty="0"/>
              <a:t>(x=Var1, y=Var2, fill=value)) + </a:t>
            </a:r>
            <a:r>
              <a:rPr lang="en-US" sz="1400" i="1" dirty="0" err="1"/>
              <a:t>geom_tile</a:t>
            </a:r>
            <a:r>
              <a:rPr lang="en-US" sz="1400" i="1" dirty="0"/>
              <a:t>(color = "white")+</a:t>
            </a:r>
            <a:endParaRPr lang="en-US" sz="1400" dirty="0"/>
          </a:p>
          <a:p>
            <a:r>
              <a:rPr lang="en-US" sz="1400" i="1" dirty="0"/>
              <a:t>  scale_fill_gradient2(low = "blue", high = "red", mid = "white", </a:t>
            </a:r>
            <a:endParaRPr lang="en-US" sz="1400" dirty="0"/>
          </a:p>
          <a:p>
            <a:r>
              <a:rPr lang="en-US" sz="1400" i="1" dirty="0"/>
              <a:t>                       midpoint = 0, limit = c(-1,1), space = "Lab", </a:t>
            </a:r>
            <a:endParaRPr lang="en-US" sz="1400" dirty="0"/>
          </a:p>
          <a:p>
            <a:r>
              <a:rPr lang="en-US" sz="1400" i="1" dirty="0"/>
              <a:t>                       name="Pearson\</a:t>
            </a:r>
            <a:r>
              <a:rPr lang="en-US" sz="1400" i="1" dirty="0" err="1"/>
              <a:t>nCorrelation</a:t>
            </a:r>
            <a:r>
              <a:rPr lang="en-US" sz="1400" i="1" dirty="0"/>
              <a:t>") + </a:t>
            </a:r>
            <a:r>
              <a:rPr lang="en-US" sz="1400" i="1" dirty="0" err="1"/>
              <a:t>geom_text</a:t>
            </a:r>
            <a:r>
              <a:rPr lang="en-US" sz="1400" i="1" dirty="0"/>
              <a:t>(</a:t>
            </a:r>
            <a:r>
              <a:rPr lang="en-US" sz="1400" i="1" dirty="0" err="1"/>
              <a:t>aes</a:t>
            </a:r>
            <a:r>
              <a:rPr lang="en-US" sz="1400" i="1" dirty="0"/>
              <a:t>(Var2, Var1, label = value), color = "black", size = 4) +</a:t>
            </a:r>
            <a:endParaRPr lang="en-US" sz="1400" dirty="0"/>
          </a:p>
          <a:p>
            <a:r>
              <a:rPr lang="en-US" sz="1400" i="1" dirty="0"/>
              <a:t>  theme(</a:t>
            </a:r>
            <a:endParaRPr lang="en-US" sz="1400" dirty="0"/>
          </a:p>
          <a:p>
            <a:r>
              <a:rPr lang="en-US" sz="1400" i="1" dirty="0"/>
              <a:t>    </a:t>
            </a:r>
            <a:r>
              <a:rPr lang="en-US" sz="1400" i="1" dirty="0" err="1"/>
              <a:t>axis.title.x</a:t>
            </a:r>
            <a:r>
              <a:rPr lang="en-US" sz="1400" i="1" dirty="0"/>
              <a:t> = </a:t>
            </a:r>
            <a:r>
              <a:rPr lang="en-US" sz="1400" i="1" dirty="0" err="1"/>
              <a:t>element_blank</a:t>
            </a:r>
            <a:r>
              <a:rPr lang="en-US" sz="1400" i="1" dirty="0"/>
              <a:t>(),</a:t>
            </a:r>
            <a:endParaRPr lang="en-US" sz="1400" dirty="0"/>
          </a:p>
          <a:p>
            <a:r>
              <a:rPr lang="en-US" sz="1400" i="1" dirty="0"/>
              <a:t>    </a:t>
            </a:r>
            <a:r>
              <a:rPr lang="en-US" sz="1400" i="1" dirty="0" err="1"/>
              <a:t>axis.title.y</a:t>
            </a:r>
            <a:r>
              <a:rPr lang="en-US" sz="1400" i="1" dirty="0"/>
              <a:t> = </a:t>
            </a:r>
            <a:r>
              <a:rPr lang="en-US" sz="1400" i="1" dirty="0" err="1"/>
              <a:t>element_blank</a:t>
            </a:r>
            <a:r>
              <a:rPr lang="en-US" sz="1400" i="1" dirty="0"/>
              <a:t>(),</a:t>
            </a:r>
            <a:endParaRPr lang="en-US" sz="1400" dirty="0"/>
          </a:p>
          <a:p>
            <a:r>
              <a:rPr lang="en-US" sz="1400" i="1" dirty="0"/>
              <a:t>    </a:t>
            </a:r>
            <a:r>
              <a:rPr lang="en-US" sz="1400" i="1" dirty="0" err="1"/>
              <a:t>panel.grid.major</a:t>
            </a:r>
            <a:r>
              <a:rPr lang="en-US" sz="1400" i="1" dirty="0"/>
              <a:t> = </a:t>
            </a:r>
            <a:r>
              <a:rPr lang="en-US" sz="1400" i="1" dirty="0" err="1"/>
              <a:t>element_blank</a:t>
            </a:r>
            <a:r>
              <a:rPr lang="en-US" sz="1400" i="1" dirty="0"/>
              <a:t>(),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2DFD7-C2AF-D140-A2BD-F790C91D6429}"/>
              </a:ext>
            </a:extLst>
          </p:cNvPr>
          <p:cNvSpPr txBox="1"/>
          <p:nvPr/>
        </p:nvSpPr>
        <p:spPr>
          <a:xfrm>
            <a:off x="7329948" y="2451737"/>
            <a:ext cx="4744065" cy="2638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dirty="0"/>
              <a:t> </a:t>
            </a:r>
            <a:r>
              <a:rPr lang="en-US" sz="1400" i="1" dirty="0" err="1"/>
              <a:t>panel.border</a:t>
            </a:r>
            <a:r>
              <a:rPr lang="en-US" sz="1400" i="1" dirty="0"/>
              <a:t> = </a:t>
            </a:r>
            <a:r>
              <a:rPr lang="en-US" sz="1400" i="1" dirty="0" err="1"/>
              <a:t>element_blank</a:t>
            </a:r>
            <a:r>
              <a:rPr lang="en-US" sz="1400" i="1" dirty="0"/>
              <a:t>(),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  </a:t>
            </a:r>
            <a:r>
              <a:rPr lang="en-US" sz="1400" i="1" dirty="0" err="1"/>
              <a:t>panel.background</a:t>
            </a:r>
            <a:r>
              <a:rPr lang="en-US" sz="1400" i="1" dirty="0"/>
              <a:t> = </a:t>
            </a:r>
            <a:r>
              <a:rPr lang="en-US" sz="1400" i="1" dirty="0" err="1"/>
              <a:t>element_blank</a:t>
            </a:r>
            <a:r>
              <a:rPr lang="en-US" sz="1400" i="1" dirty="0"/>
              <a:t>(),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  </a:t>
            </a:r>
            <a:r>
              <a:rPr lang="en-US" sz="1400" i="1" dirty="0" err="1"/>
              <a:t>axis.ticks</a:t>
            </a:r>
            <a:r>
              <a:rPr lang="en-US" sz="1400" i="1" dirty="0"/>
              <a:t> = </a:t>
            </a:r>
            <a:r>
              <a:rPr lang="en-US" sz="1400" i="1" dirty="0" err="1"/>
              <a:t>element_blank</a:t>
            </a:r>
            <a:r>
              <a:rPr lang="en-US" sz="1400" i="1" dirty="0"/>
              <a:t>(),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  </a:t>
            </a:r>
            <a:r>
              <a:rPr lang="en-US" sz="1400" i="1" dirty="0" err="1"/>
              <a:t>legend.justification</a:t>
            </a:r>
            <a:r>
              <a:rPr lang="en-US" sz="1400" i="1" dirty="0"/>
              <a:t> = c(1, 0),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  </a:t>
            </a:r>
            <a:r>
              <a:rPr lang="en-US" sz="1400" i="1" dirty="0" err="1"/>
              <a:t>legend.direction</a:t>
            </a:r>
            <a:r>
              <a:rPr lang="en-US" sz="1400" i="1" dirty="0"/>
              <a:t> = "horizontal")+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guides(fill = </a:t>
            </a:r>
            <a:r>
              <a:rPr lang="en-US" sz="1400" i="1" dirty="0" err="1"/>
              <a:t>guide_colorbar</a:t>
            </a:r>
            <a:r>
              <a:rPr lang="en-US" sz="1400" i="1" dirty="0"/>
              <a:t>(</a:t>
            </a:r>
            <a:r>
              <a:rPr lang="en-US" sz="1400" i="1" dirty="0" err="1"/>
              <a:t>barwidth</a:t>
            </a:r>
            <a:r>
              <a:rPr lang="en-US" sz="1400" i="1" dirty="0"/>
              <a:t> = 7, </a:t>
            </a:r>
            <a:r>
              <a:rPr lang="en-US" sz="1400" i="1" dirty="0" err="1"/>
              <a:t>barheight</a:t>
            </a:r>
            <a:r>
              <a:rPr lang="en-US" sz="1400" i="1" dirty="0"/>
              <a:t> = 1,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                             </a:t>
            </a:r>
            <a:r>
              <a:rPr lang="en-US" sz="1400" i="1" dirty="0" err="1"/>
              <a:t>title.position</a:t>
            </a:r>
            <a:r>
              <a:rPr lang="en-US" sz="1400" i="1" dirty="0"/>
              <a:t> = "top", </a:t>
            </a:r>
            <a:r>
              <a:rPr lang="en-US" sz="1400" i="1" dirty="0" err="1"/>
              <a:t>title.hjust</a:t>
            </a:r>
            <a:r>
              <a:rPr lang="en-US" sz="1400" i="1" dirty="0"/>
              <a:t> = 0.5))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##GRAPHED MELTED DF INTO HEAT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0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9BB-94BC-C64D-A97E-14F82F8F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R-Code Cont.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CAED1F-E566-5D4C-990E-F628BB63D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451737"/>
            <a:ext cx="3416840" cy="35687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D93BC-E5CA-9642-B71B-338B9393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840" y="2451737"/>
            <a:ext cx="3913108" cy="4739957"/>
          </a:xfrm>
        </p:spPr>
        <p:txBody>
          <a:bodyPr>
            <a:noAutofit/>
          </a:bodyPr>
          <a:lstStyle/>
          <a:p>
            <a:r>
              <a:rPr lang="en-US" sz="1400" i="1" dirty="0" err="1"/>
              <a:t>install.packages</a:t>
            </a:r>
            <a:r>
              <a:rPr lang="en-US" sz="1400" i="1" dirty="0"/>
              <a:t>("</a:t>
            </a:r>
            <a:r>
              <a:rPr lang="en-US" sz="1400" i="1" dirty="0" err="1"/>
              <a:t>dplyr</a:t>
            </a:r>
            <a:r>
              <a:rPr lang="en-US" sz="1400" i="1" dirty="0"/>
              <a:t>") </a:t>
            </a:r>
            <a:endParaRPr lang="en-US" sz="1400" dirty="0"/>
          </a:p>
          <a:p>
            <a:r>
              <a:rPr lang="en-US" sz="1400" i="1" dirty="0" err="1"/>
              <a:t>install.packages</a:t>
            </a:r>
            <a:r>
              <a:rPr lang="en-US" sz="1400" i="1" dirty="0"/>
              <a:t>("</a:t>
            </a:r>
            <a:r>
              <a:rPr lang="en-US" sz="1400" i="1" dirty="0" err="1"/>
              <a:t>caTools</a:t>
            </a:r>
            <a:r>
              <a:rPr lang="en-US" sz="1400" i="1" dirty="0"/>
              <a:t>")</a:t>
            </a:r>
            <a:endParaRPr lang="en-US" sz="1400" dirty="0"/>
          </a:p>
          <a:p>
            <a:r>
              <a:rPr lang="en-US" sz="1400" i="1" dirty="0" err="1"/>
              <a:t>install.packages</a:t>
            </a:r>
            <a:r>
              <a:rPr lang="en-US" sz="1400" i="1" dirty="0"/>
              <a:t>("ROCR") </a:t>
            </a:r>
            <a:endParaRPr lang="en-US" sz="1400" dirty="0"/>
          </a:p>
          <a:p>
            <a:r>
              <a:rPr lang="en-US" sz="1400" i="1" dirty="0"/>
              <a:t>##INSTALLING PACKAGES REQUIRED FOR LINEAR REGRESSION</a:t>
            </a:r>
            <a:endParaRPr lang="en-US" sz="1400" dirty="0"/>
          </a:p>
          <a:p>
            <a:r>
              <a:rPr lang="en-US" sz="1400" i="1" dirty="0"/>
              <a:t>library(</a:t>
            </a:r>
            <a:r>
              <a:rPr lang="en-US" sz="1400" i="1" dirty="0" err="1"/>
              <a:t>dplyr</a:t>
            </a:r>
            <a:r>
              <a:rPr lang="en-US" sz="1400" i="1" dirty="0"/>
              <a:t>)</a:t>
            </a:r>
            <a:endParaRPr lang="en-US" sz="1400" dirty="0"/>
          </a:p>
          <a:p>
            <a:r>
              <a:rPr lang="en-US" sz="1400" i="1" dirty="0"/>
              <a:t>library(</a:t>
            </a:r>
            <a:r>
              <a:rPr lang="en-US" sz="1400" i="1" dirty="0" err="1"/>
              <a:t>caTools</a:t>
            </a:r>
            <a:r>
              <a:rPr lang="en-US" sz="1400" i="1" dirty="0"/>
              <a:t>) </a:t>
            </a:r>
            <a:endParaRPr lang="en-US" sz="1400" dirty="0"/>
          </a:p>
          <a:p>
            <a:r>
              <a:rPr lang="en-US" sz="1400" i="1" dirty="0"/>
              <a:t>##loading packages</a:t>
            </a:r>
            <a:endParaRPr lang="en-US" sz="1400" dirty="0"/>
          </a:p>
          <a:p>
            <a:r>
              <a:rPr lang="en-US" sz="1400" i="1" dirty="0" err="1"/>
              <a:t>profit_lm</a:t>
            </a:r>
            <a:r>
              <a:rPr lang="en-US" sz="1400" i="1" dirty="0"/>
              <a:t> &lt;- </a:t>
            </a:r>
            <a:r>
              <a:rPr lang="en-US" sz="1400" i="1" dirty="0" err="1"/>
              <a:t>lm</a:t>
            </a:r>
            <a:r>
              <a:rPr lang="en-US" sz="1400" i="1" dirty="0"/>
              <a:t>(profit ~ popularity, data = df1)</a:t>
            </a:r>
            <a:endParaRPr lang="en-US" sz="1400" dirty="0"/>
          </a:p>
          <a:p>
            <a:r>
              <a:rPr lang="en-US" sz="1400" i="1" dirty="0"/>
              <a:t>summary(</a:t>
            </a:r>
            <a:r>
              <a:rPr lang="en-US" sz="1400" i="1" dirty="0" err="1"/>
              <a:t>profit_lm</a:t>
            </a:r>
            <a:r>
              <a:rPr lang="en-US" sz="1400" i="1" dirty="0"/>
              <a:t>)</a:t>
            </a:r>
            <a:endParaRPr lang="en-US" sz="1400" dirty="0"/>
          </a:p>
          <a:p>
            <a:r>
              <a:rPr lang="en-US" sz="1400" i="1" dirty="0"/>
              <a:t>##LINEAR REGRESSION MODEL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FBAEB-E495-384F-9C99-EDFC5D87F84F}"/>
              </a:ext>
            </a:extLst>
          </p:cNvPr>
          <p:cNvSpPr txBox="1"/>
          <p:nvPr/>
        </p:nvSpPr>
        <p:spPr>
          <a:xfrm>
            <a:off x="7123471" y="2451737"/>
            <a:ext cx="4955458" cy="360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dirty="0"/>
              <a:t>plot(</a:t>
            </a:r>
            <a:r>
              <a:rPr lang="en-US" sz="1400" i="1" dirty="0" err="1"/>
              <a:t>profit_lm</a:t>
            </a:r>
            <a:r>
              <a:rPr lang="en-US" sz="1400" i="1" dirty="0"/>
              <a:t>)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##Check for homoscedasticity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 err="1"/>
              <a:t>profit_graph</a:t>
            </a:r>
            <a:r>
              <a:rPr lang="en-US" sz="1400" i="1" dirty="0"/>
              <a:t>&lt;-</a:t>
            </a:r>
            <a:r>
              <a:rPr lang="en-US" sz="1400" i="1" dirty="0" err="1"/>
              <a:t>ggplot</a:t>
            </a:r>
            <a:r>
              <a:rPr lang="en-US" sz="1400" i="1" dirty="0"/>
              <a:t>(df1, </a:t>
            </a:r>
            <a:r>
              <a:rPr lang="en-US" sz="1400" i="1" dirty="0" err="1"/>
              <a:t>aes</a:t>
            </a:r>
            <a:r>
              <a:rPr lang="en-US" sz="1400" i="1" dirty="0"/>
              <a:t>(x=profit, y=popularity))+</a:t>
            </a:r>
            <a:r>
              <a:rPr lang="en-US" sz="1400" i="1" dirty="0" err="1"/>
              <a:t>geom_point</a:t>
            </a:r>
            <a:r>
              <a:rPr lang="en-US" sz="1400" i="1" dirty="0"/>
              <a:t>()+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</a:t>
            </a:r>
            <a:r>
              <a:rPr lang="en-US" sz="1400" i="1" dirty="0" err="1"/>
              <a:t>geom_smooth</a:t>
            </a:r>
            <a:r>
              <a:rPr lang="en-US" sz="1400" i="1" dirty="0"/>
              <a:t>(method="</a:t>
            </a:r>
            <a:r>
              <a:rPr lang="en-US" sz="1400" i="1" dirty="0" err="1"/>
              <a:t>lm</a:t>
            </a:r>
            <a:r>
              <a:rPr lang="en-US" sz="1400" i="1" dirty="0"/>
              <a:t>", col="red")+</a:t>
            </a:r>
            <a:r>
              <a:rPr lang="en-US" sz="1400" i="1" dirty="0" err="1"/>
              <a:t>theme_bw</a:t>
            </a:r>
            <a:r>
              <a:rPr lang="en-US" sz="1400" i="1" dirty="0"/>
              <a:t>() +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labs(title = "Movie profits VS popularity",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     x = "Profit",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       y = "Popularity")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 err="1"/>
              <a:t>profit_graph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i="1" dirty="0"/>
              <a:t>##PLOT THE DATA WITH LINEAR REGRESSION MODEL</a:t>
            </a:r>
            <a:endParaRPr lang="en-US" sz="1400" dirty="0"/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840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CD86-6E20-9C40-BDD1-49E4DBF1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Map</a:t>
            </a:r>
            <a:endParaRPr lang="en-US" dirty="0"/>
          </a:p>
        </p:txBody>
      </p:sp>
      <p:pic>
        <p:nvPicPr>
          <p:cNvPr id="4" name="Content Placeholder 3" descr="Chart, treemap chart&#10;&#10;Description automatically generated">
            <a:extLst>
              <a:ext uri="{FF2B5EF4-FFF2-40B4-BE49-F238E27FC236}">
                <a16:creationId xmlns:a16="http://schemas.microsoft.com/office/drawing/2014/main" id="{7E91BF6D-6B06-0243-B3C1-3EE1F0F9D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48" y="2263140"/>
            <a:ext cx="8324056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2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7A82A20-658F-BE46-BF68-EB00F0F7C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1" b="1613"/>
          <a:stretch/>
        </p:blipFill>
        <p:spPr>
          <a:xfrm>
            <a:off x="-6" y="10"/>
            <a:ext cx="6099048" cy="6857990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BEF5D51-A8C4-8140-8FE8-67A385BB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</a:blip>
          <a:srcRect r="3" b="953"/>
          <a:stretch/>
        </p:blipFill>
        <p:spPr>
          <a:xfrm>
            <a:off x="6099048" y="10"/>
            <a:ext cx="6092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8AA471-5977-E14F-9F05-51059641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chemeClr val="tx1"/>
                </a:solidFill>
              </a:rPr>
              <a:t>Residual plots</a:t>
            </a:r>
          </a:p>
        </p:txBody>
      </p:sp>
    </p:spTree>
    <p:extLst>
      <p:ext uri="{BB962C8B-B14F-4D97-AF65-F5344CB8AC3E}">
        <p14:creationId xmlns:p14="http://schemas.microsoft.com/office/powerpoint/2010/main" val="1596267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AnalogousFromRegularSeedRightStep">
      <a:dk1>
        <a:srgbClr val="000000"/>
      </a:dk1>
      <a:lt1>
        <a:srgbClr val="FFFFFF"/>
      </a:lt1>
      <a:dk2>
        <a:srgbClr val="242941"/>
      </a:dk2>
      <a:lt2>
        <a:srgbClr val="E2E5E8"/>
      </a:lt2>
      <a:accent1>
        <a:srgbClr val="C38D4D"/>
      </a:accent1>
      <a:accent2>
        <a:srgbClr val="A9A538"/>
      </a:accent2>
      <a:accent3>
        <a:srgbClr val="86AE44"/>
      </a:accent3>
      <a:accent4>
        <a:srgbClr val="53B13B"/>
      </a:accent4>
      <a:accent5>
        <a:srgbClr val="48B65F"/>
      </a:accent5>
      <a:accent6>
        <a:srgbClr val="3BB185"/>
      </a:accent6>
      <a:hlink>
        <a:srgbClr val="3F79B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856</Words>
  <Application>Microsoft Macintosh PowerPoint</Application>
  <PresentationFormat>Widescreen</PresentationFormat>
  <Paragraphs>143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Movies: Performance versus Cost analysis </vt:lpstr>
      <vt:lpstr>Focus of analysis</vt:lpstr>
      <vt:lpstr>Data Source</vt:lpstr>
      <vt:lpstr>Plan of analysis</vt:lpstr>
      <vt:lpstr>R-Code</vt:lpstr>
      <vt:lpstr>R-Code Cont.</vt:lpstr>
      <vt:lpstr>R-Code Cont.</vt:lpstr>
      <vt:lpstr>Heat Map</vt:lpstr>
      <vt:lpstr>Residual plots</vt:lpstr>
      <vt:lpstr>Linear Regression</vt:lpstr>
      <vt:lpstr>Analysis of data</vt:lpstr>
      <vt:lpstr>Summary of data</vt:lpstr>
      <vt:lpstr>Issues and Ethical considerations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Movies: Performance versus Cost analysis </dc:title>
  <dc:creator>Aaron Drexler</dc:creator>
  <cp:lastModifiedBy>Aaron Drexler</cp:lastModifiedBy>
  <cp:revision>2</cp:revision>
  <dcterms:created xsi:type="dcterms:W3CDTF">2022-06-03T04:28:03Z</dcterms:created>
  <dcterms:modified xsi:type="dcterms:W3CDTF">2022-06-04T02:58:26Z</dcterms:modified>
</cp:coreProperties>
</file>